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0" r:id="rId2"/>
  </p:sldIdLst>
  <p:sldSz cx="7772400" cy="100584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1" d="100"/>
          <a:sy n="51" d="100"/>
        </p:scale>
        <p:origin x="219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4899BBE-2181-4D84-AF5B-C4AD48943C7C}"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9A13A9-58D4-40E2-AD68-048AEA82FC95}" type="slidenum">
              <a:rPr lang="en-US" smtClean="0"/>
              <a:t>‹#›</a:t>
            </a:fld>
            <a:endParaRPr lang="en-US"/>
          </a:p>
        </p:txBody>
      </p:sp>
    </p:spTree>
    <p:extLst>
      <p:ext uri="{BB962C8B-B14F-4D97-AF65-F5344CB8AC3E}">
        <p14:creationId xmlns:p14="http://schemas.microsoft.com/office/powerpoint/2010/main" val="3034474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899BBE-2181-4D84-AF5B-C4AD48943C7C}"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9A13A9-58D4-40E2-AD68-048AEA82FC95}" type="slidenum">
              <a:rPr lang="en-US" smtClean="0"/>
              <a:t>‹#›</a:t>
            </a:fld>
            <a:endParaRPr lang="en-US"/>
          </a:p>
        </p:txBody>
      </p:sp>
    </p:spTree>
    <p:extLst>
      <p:ext uri="{BB962C8B-B14F-4D97-AF65-F5344CB8AC3E}">
        <p14:creationId xmlns:p14="http://schemas.microsoft.com/office/powerpoint/2010/main" val="3112630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899BBE-2181-4D84-AF5B-C4AD48943C7C}"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9A13A9-58D4-40E2-AD68-048AEA82FC95}" type="slidenum">
              <a:rPr lang="en-US" smtClean="0"/>
              <a:t>‹#›</a:t>
            </a:fld>
            <a:endParaRPr lang="en-US"/>
          </a:p>
        </p:txBody>
      </p:sp>
    </p:spTree>
    <p:extLst>
      <p:ext uri="{BB962C8B-B14F-4D97-AF65-F5344CB8AC3E}">
        <p14:creationId xmlns:p14="http://schemas.microsoft.com/office/powerpoint/2010/main" val="2600815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899BBE-2181-4D84-AF5B-C4AD48943C7C}"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9A13A9-58D4-40E2-AD68-048AEA82FC95}" type="slidenum">
              <a:rPr lang="en-US" smtClean="0"/>
              <a:t>‹#›</a:t>
            </a:fld>
            <a:endParaRPr lang="en-US"/>
          </a:p>
        </p:txBody>
      </p:sp>
    </p:spTree>
    <p:extLst>
      <p:ext uri="{BB962C8B-B14F-4D97-AF65-F5344CB8AC3E}">
        <p14:creationId xmlns:p14="http://schemas.microsoft.com/office/powerpoint/2010/main" val="1406380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899BBE-2181-4D84-AF5B-C4AD48943C7C}"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9A13A9-58D4-40E2-AD68-048AEA82FC95}" type="slidenum">
              <a:rPr lang="en-US" smtClean="0"/>
              <a:t>‹#›</a:t>
            </a:fld>
            <a:endParaRPr lang="en-US"/>
          </a:p>
        </p:txBody>
      </p:sp>
    </p:spTree>
    <p:extLst>
      <p:ext uri="{BB962C8B-B14F-4D97-AF65-F5344CB8AC3E}">
        <p14:creationId xmlns:p14="http://schemas.microsoft.com/office/powerpoint/2010/main" val="1994575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899BBE-2181-4D84-AF5B-C4AD48943C7C}" type="datetimeFigureOut">
              <a:rPr lang="en-US" smtClean="0"/>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9A13A9-58D4-40E2-AD68-048AEA82FC95}" type="slidenum">
              <a:rPr lang="en-US" smtClean="0"/>
              <a:t>‹#›</a:t>
            </a:fld>
            <a:endParaRPr lang="en-US"/>
          </a:p>
        </p:txBody>
      </p:sp>
    </p:spTree>
    <p:extLst>
      <p:ext uri="{BB962C8B-B14F-4D97-AF65-F5344CB8AC3E}">
        <p14:creationId xmlns:p14="http://schemas.microsoft.com/office/powerpoint/2010/main" val="1109792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4899BBE-2181-4D84-AF5B-C4AD48943C7C}" type="datetimeFigureOut">
              <a:rPr lang="en-US" smtClean="0"/>
              <a:t>10/14/2019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9A13A9-58D4-40E2-AD68-048AEA82FC95}" type="slidenum">
              <a:rPr lang="en-US" smtClean="0"/>
              <a:t>‹#›</a:t>
            </a:fld>
            <a:endParaRPr lang="en-US"/>
          </a:p>
        </p:txBody>
      </p:sp>
    </p:spTree>
    <p:extLst>
      <p:ext uri="{BB962C8B-B14F-4D97-AF65-F5344CB8AC3E}">
        <p14:creationId xmlns:p14="http://schemas.microsoft.com/office/powerpoint/2010/main" val="254829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4899BBE-2181-4D84-AF5B-C4AD48943C7C}" type="datetimeFigureOut">
              <a:rPr lang="en-US" smtClean="0"/>
              <a:t>10/14/2019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9A13A9-58D4-40E2-AD68-048AEA82FC95}" type="slidenum">
              <a:rPr lang="en-US" smtClean="0"/>
              <a:t>‹#›</a:t>
            </a:fld>
            <a:endParaRPr lang="en-US"/>
          </a:p>
        </p:txBody>
      </p:sp>
    </p:spTree>
    <p:extLst>
      <p:ext uri="{BB962C8B-B14F-4D97-AF65-F5344CB8AC3E}">
        <p14:creationId xmlns:p14="http://schemas.microsoft.com/office/powerpoint/2010/main" val="2018116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899BBE-2181-4D84-AF5B-C4AD48943C7C}" type="datetimeFigureOut">
              <a:rPr lang="en-US" smtClean="0"/>
              <a:t>10/14/2019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9A13A9-58D4-40E2-AD68-048AEA82FC95}" type="slidenum">
              <a:rPr lang="en-US" smtClean="0"/>
              <a:t>‹#›</a:t>
            </a:fld>
            <a:endParaRPr lang="en-US"/>
          </a:p>
        </p:txBody>
      </p:sp>
    </p:spTree>
    <p:extLst>
      <p:ext uri="{BB962C8B-B14F-4D97-AF65-F5344CB8AC3E}">
        <p14:creationId xmlns:p14="http://schemas.microsoft.com/office/powerpoint/2010/main" val="3125259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44899BBE-2181-4D84-AF5B-C4AD48943C7C}" type="datetimeFigureOut">
              <a:rPr lang="en-US" smtClean="0"/>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9A13A9-58D4-40E2-AD68-048AEA82FC95}" type="slidenum">
              <a:rPr lang="en-US" smtClean="0"/>
              <a:t>‹#›</a:t>
            </a:fld>
            <a:endParaRPr lang="en-US"/>
          </a:p>
        </p:txBody>
      </p:sp>
    </p:spTree>
    <p:extLst>
      <p:ext uri="{BB962C8B-B14F-4D97-AF65-F5344CB8AC3E}">
        <p14:creationId xmlns:p14="http://schemas.microsoft.com/office/powerpoint/2010/main" val="905276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44899BBE-2181-4D84-AF5B-C4AD48943C7C}" type="datetimeFigureOut">
              <a:rPr lang="en-US" smtClean="0"/>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9A13A9-58D4-40E2-AD68-048AEA82FC95}" type="slidenum">
              <a:rPr lang="en-US" smtClean="0"/>
              <a:t>‹#›</a:t>
            </a:fld>
            <a:endParaRPr lang="en-US"/>
          </a:p>
        </p:txBody>
      </p:sp>
    </p:spTree>
    <p:extLst>
      <p:ext uri="{BB962C8B-B14F-4D97-AF65-F5344CB8AC3E}">
        <p14:creationId xmlns:p14="http://schemas.microsoft.com/office/powerpoint/2010/main" val="3652180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44899BBE-2181-4D84-AF5B-C4AD48943C7C}" type="datetimeFigureOut">
              <a:rPr lang="en-US" smtClean="0"/>
              <a:t>10/14/2019</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299A13A9-58D4-40E2-AD68-048AEA82FC95}" type="slidenum">
              <a:rPr lang="en-US" smtClean="0"/>
              <a:t>‹#›</a:t>
            </a:fld>
            <a:endParaRPr lang="en-US"/>
          </a:p>
        </p:txBody>
      </p:sp>
    </p:spTree>
    <p:extLst>
      <p:ext uri="{BB962C8B-B14F-4D97-AF65-F5344CB8AC3E}">
        <p14:creationId xmlns:p14="http://schemas.microsoft.com/office/powerpoint/2010/main" val="12119460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xmlns="" id="{C0B6D817-891C-4A6F-B01D-6DF7CF72AB43}"/>
              </a:ext>
            </a:extLst>
          </p:cNvPr>
          <p:cNvGraphicFramePr>
            <a:graphicFrameLocks noGrp="1"/>
          </p:cNvGraphicFramePr>
          <p:nvPr>
            <p:extLst>
              <p:ext uri="{D42A27DB-BD31-4B8C-83A1-F6EECF244321}">
                <p14:modId xmlns:p14="http://schemas.microsoft.com/office/powerpoint/2010/main" val="1270936202"/>
              </p:ext>
            </p:extLst>
          </p:nvPr>
        </p:nvGraphicFramePr>
        <p:xfrm>
          <a:off x="571141" y="2133233"/>
          <a:ext cx="7065819" cy="8072008"/>
        </p:xfrm>
        <a:graphic>
          <a:graphicData uri="http://schemas.openxmlformats.org/drawingml/2006/table">
            <a:tbl>
              <a:tblPr firstRow="1" bandRow="1">
                <a:tableStyleId>{2D5ABB26-0587-4C30-8999-92F81FD0307C}</a:tableStyleId>
              </a:tblPr>
              <a:tblGrid>
                <a:gridCol w="2355273">
                  <a:extLst>
                    <a:ext uri="{9D8B030D-6E8A-4147-A177-3AD203B41FA5}">
                      <a16:colId xmlns:a16="http://schemas.microsoft.com/office/drawing/2014/main" xmlns="" val="3366514029"/>
                    </a:ext>
                  </a:extLst>
                </a:gridCol>
                <a:gridCol w="2355273">
                  <a:extLst>
                    <a:ext uri="{9D8B030D-6E8A-4147-A177-3AD203B41FA5}">
                      <a16:colId xmlns:a16="http://schemas.microsoft.com/office/drawing/2014/main" xmlns="" val="1124658482"/>
                    </a:ext>
                  </a:extLst>
                </a:gridCol>
                <a:gridCol w="2355273">
                  <a:extLst>
                    <a:ext uri="{9D8B030D-6E8A-4147-A177-3AD203B41FA5}">
                      <a16:colId xmlns:a16="http://schemas.microsoft.com/office/drawing/2014/main" xmlns="" val="3274468991"/>
                    </a:ext>
                  </a:extLst>
                </a:gridCol>
              </a:tblGrid>
              <a:tr h="474651">
                <a:tc>
                  <a:txBody>
                    <a:bodyPr/>
                    <a:lstStyle/>
                    <a:p>
                      <a:endParaRPr lang="en-US" sz="1500" dirty="0"/>
                    </a:p>
                  </a:txBody>
                  <a:tcPr marL="70658" marR="70658" marT="35329" marB="35329"/>
                </a:tc>
                <a:tc>
                  <a:txBody>
                    <a:bodyPr/>
                    <a:lstStyle/>
                    <a:p>
                      <a:pPr algn="ctr"/>
                      <a:endParaRPr lang="en-US" sz="2000" b="1" dirty="0"/>
                    </a:p>
                  </a:txBody>
                  <a:tcPr marL="70658" marR="70658" marT="35329" marB="35329"/>
                </a:tc>
                <a:tc>
                  <a:txBody>
                    <a:bodyPr/>
                    <a:lstStyle/>
                    <a:p>
                      <a:pPr algn="ctr"/>
                      <a:endParaRPr lang="en-US" sz="1500" b="1" dirty="0"/>
                    </a:p>
                  </a:txBody>
                  <a:tcPr marL="70658" marR="70658" marT="35329" marB="35329"/>
                </a:tc>
                <a:extLst>
                  <a:ext uri="{0D108BD9-81ED-4DB2-BD59-A6C34878D82A}">
                    <a16:rowId xmlns:a16="http://schemas.microsoft.com/office/drawing/2014/main" xmlns="" val="4219431510"/>
                  </a:ext>
                </a:extLst>
              </a:tr>
              <a:tr h="985836">
                <a:tc>
                  <a:txBody>
                    <a:bodyPr/>
                    <a:lstStyle/>
                    <a:p>
                      <a:endParaRPr lang="en-US" sz="1500" dirty="0"/>
                    </a:p>
                  </a:txBody>
                  <a:tcPr marL="70658" marR="70658" marT="35329" marB="35329"/>
                </a:tc>
                <a:tc>
                  <a:txBody>
                    <a:bodyPr/>
                    <a:lstStyle/>
                    <a:p>
                      <a:endParaRPr lang="en-US" sz="1500" dirty="0"/>
                    </a:p>
                  </a:txBody>
                  <a:tcPr marL="70658" marR="70658" marT="35329" marB="35329"/>
                </a:tc>
                <a:tc>
                  <a:txBody>
                    <a:bodyPr/>
                    <a:lstStyle/>
                    <a:p>
                      <a:endParaRPr lang="en-US" sz="1500" dirty="0"/>
                    </a:p>
                  </a:txBody>
                  <a:tcPr marL="70658" marR="70658" marT="35329" marB="35329"/>
                </a:tc>
                <a:extLst>
                  <a:ext uri="{0D108BD9-81ED-4DB2-BD59-A6C34878D82A}">
                    <a16:rowId xmlns:a16="http://schemas.microsoft.com/office/drawing/2014/main" xmlns="" val="2103703292"/>
                  </a:ext>
                </a:extLst>
              </a:tr>
              <a:tr h="366259">
                <a:tc>
                  <a:txBody>
                    <a:bodyPr/>
                    <a:lstStyle/>
                    <a:p>
                      <a:pPr algn="ctr"/>
                      <a:endParaRPr lang="en-US" sz="1500" dirty="0"/>
                    </a:p>
                    <a:p>
                      <a:pPr algn="ctr"/>
                      <a:endParaRPr lang="en-US" sz="1500" dirty="0"/>
                    </a:p>
                    <a:p>
                      <a:pPr algn="ctr"/>
                      <a:r>
                        <a:rPr lang="en-US" sz="1500" dirty="0"/>
                        <a:t>OR</a:t>
                      </a:r>
                      <a:endParaRPr lang="en-US" sz="1500" b="1" dirty="0"/>
                    </a:p>
                  </a:txBody>
                  <a:tcPr marL="70658" marR="70658" marT="35329" marB="35329"/>
                </a:tc>
                <a:tc>
                  <a:txBody>
                    <a:bodyPr/>
                    <a:lstStyle/>
                    <a:p>
                      <a:endParaRPr lang="en-US" sz="1500" dirty="0"/>
                    </a:p>
                  </a:txBody>
                  <a:tcPr marL="70658" marR="70658" marT="35329" marB="35329"/>
                </a:tc>
                <a:tc>
                  <a:txBody>
                    <a:bodyPr/>
                    <a:lstStyle/>
                    <a:p>
                      <a:endParaRPr lang="en-US" sz="1500"/>
                    </a:p>
                  </a:txBody>
                  <a:tcPr marL="70658" marR="70658" marT="35329" marB="35329"/>
                </a:tc>
                <a:extLst>
                  <a:ext uri="{0D108BD9-81ED-4DB2-BD59-A6C34878D82A}">
                    <a16:rowId xmlns:a16="http://schemas.microsoft.com/office/drawing/2014/main" xmlns="" val="2303856526"/>
                  </a:ext>
                </a:extLst>
              </a:tr>
              <a:tr h="3164074">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endParaRPr lang="en-US" sz="1500" dirty="0"/>
                    </a:p>
                    <a:p>
                      <a:pPr marL="0" marR="0" lvl="0" indent="0" algn="l" defTabSz="1005840" rtl="0" eaLnBrk="1" fontAlgn="auto" latinLnBrk="0" hangingPunct="1">
                        <a:lnSpc>
                          <a:spcPct val="100000"/>
                        </a:lnSpc>
                        <a:spcBef>
                          <a:spcPts val="0"/>
                        </a:spcBef>
                        <a:spcAft>
                          <a:spcPts val="0"/>
                        </a:spcAft>
                        <a:buClrTx/>
                        <a:buSzTx/>
                        <a:buFontTx/>
                        <a:buNone/>
                        <a:tabLst/>
                        <a:defRPr/>
                      </a:pPr>
                      <a:r>
                        <a:rPr lang="en-US" sz="1500" dirty="0"/>
                        <a:t>Award or Notice Letter of Participation from an authorized government agency.  </a:t>
                      </a:r>
                    </a:p>
                    <a:p>
                      <a:pPr marL="0" marR="0" lvl="0" indent="0" algn="l" defTabSz="1005840" rtl="0" eaLnBrk="1" fontAlgn="auto" latinLnBrk="0" hangingPunct="1">
                        <a:lnSpc>
                          <a:spcPct val="100000"/>
                        </a:lnSpc>
                        <a:spcBef>
                          <a:spcPts val="0"/>
                        </a:spcBef>
                        <a:spcAft>
                          <a:spcPts val="0"/>
                        </a:spcAft>
                        <a:buClrTx/>
                        <a:buSzTx/>
                        <a:buFontTx/>
                        <a:buNone/>
                        <a:tabLst/>
                        <a:defRPr/>
                      </a:pPr>
                      <a:endParaRPr lang="en-US" sz="1500" dirty="0"/>
                    </a:p>
                    <a:p>
                      <a:pPr marL="0" marR="0" lvl="0" indent="0" algn="l" defTabSz="1005840" rtl="0" eaLnBrk="1" fontAlgn="auto" latinLnBrk="0" hangingPunct="1">
                        <a:lnSpc>
                          <a:spcPct val="100000"/>
                        </a:lnSpc>
                        <a:spcBef>
                          <a:spcPts val="0"/>
                        </a:spcBef>
                        <a:spcAft>
                          <a:spcPts val="0"/>
                        </a:spcAft>
                        <a:buClrTx/>
                        <a:buSzTx/>
                        <a:buFontTx/>
                        <a:buNone/>
                        <a:tabLst/>
                        <a:defRPr/>
                      </a:pPr>
                      <a:r>
                        <a:rPr lang="en-US" sz="1500" dirty="0"/>
                        <a:t>MUST include Applicant’s Name &amp; Address and be dated within the past 12 months</a:t>
                      </a:r>
                    </a:p>
                    <a:p>
                      <a:pPr marL="0" marR="0" lvl="0" indent="0" algn="l" defTabSz="1005840" rtl="0" eaLnBrk="1" fontAlgn="auto" latinLnBrk="0" hangingPunct="1">
                        <a:lnSpc>
                          <a:spcPct val="100000"/>
                        </a:lnSpc>
                        <a:spcBef>
                          <a:spcPts val="0"/>
                        </a:spcBef>
                        <a:spcAft>
                          <a:spcPts val="0"/>
                        </a:spcAft>
                        <a:buClrTx/>
                        <a:buSzTx/>
                        <a:buFontTx/>
                        <a:buNone/>
                        <a:tabLst/>
                        <a:defRPr/>
                      </a:pPr>
                      <a:endParaRPr lang="en-US" sz="1500" dirty="0"/>
                    </a:p>
                    <a:p>
                      <a:endParaRPr lang="en-US" sz="1500" dirty="0"/>
                    </a:p>
                  </a:txBody>
                  <a:tcPr marL="70658" marR="70658" marT="35329" marB="35329"/>
                </a:tc>
                <a:tc>
                  <a:txBody>
                    <a:bodyPr/>
                    <a:lstStyle/>
                    <a:p>
                      <a:endParaRPr lang="en-US" sz="1500" dirty="0"/>
                    </a:p>
                    <a:p>
                      <a:endParaRPr lang="en-US" sz="1500" dirty="0"/>
                    </a:p>
                  </a:txBody>
                  <a:tcPr marL="70658" marR="70658" marT="35329" marB="35329"/>
                </a:tc>
                <a:tc>
                  <a:txBody>
                    <a:bodyPr/>
                    <a:lstStyle/>
                    <a:p>
                      <a:endParaRPr lang="en-US" sz="1500" dirty="0"/>
                    </a:p>
                  </a:txBody>
                  <a:tcPr marL="70658" marR="70658" marT="35329" marB="35329"/>
                </a:tc>
                <a:extLst>
                  <a:ext uri="{0D108BD9-81ED-4DB2-BD59-A6C34878D82A}">
                    <a16:rowId xmlns:a16="http://schemas.microsoft.com/office/drawing/2014/main" xmlns="" val="2946368586"/>
                  </a:ext>
                </a:extLst>
              </a:tr>
              <a:tr h="366259">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US" sz="1500" dirty="0"/>
                        <a:t>OR</a:t>
                      </a:r>
                    </a:p>
                  </a:txBody>
                  <a:tcPr marL="70658" marR="70658" marT="35329" marB="35329"/>
                </a:tc>
                <a:tc>
                  <a:txBody>
                    <a:bodyPr/>
                    <a:lstStyle/>
                    <a:p>
                      <a:endParaRPr lang="en-US" sz="1500" dirty="0"/>
                    </a:p>
                  </a:txBody>
                  <a:tcPr marL="70658" marR="70658" marT="35329" marB="35329"/>
                </a:tc>
                <a:tc>
                  <a:txBody>
                    <a:bodyPr/>
                    <a:lstStyle/>
                    <a:p>
                      <a:endParaRPr lang="en-US" sz="1500" dirty="0"/>
                    </a:p>
                  </a:txBody>
                  <a:tcPr marL="70658" marR="70658" marT="35329" marB="35329"/>
                </a:tc>
                <a:extLst>
                  <a:ext uri="{0D108BD9-81ED-4DB2-BD59-A6C34878D82A}">
                    <a16:rowId xmlns:a16="http://schemas.microsoft.com/office/drawing/2014/main" xmlns="" val="2477105186"/>
                  </a:ext>
                </a:extLst>
              </a:tr>
              <a:tr h="2324730">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500" kern="1200" dirty="0"/>
                        <a:t>Benefit Statement for Qualifying Program </a:t>
                      </a:r>
                    </a:p>
                    <a:p>
                      <a:endParaRPr lang="en-US" sz="1500" dirty="0"/>
                    </a:p>
                    <a:p>
                      <a:pPr marL="0" marR="0" lvl="0" indent="0" algn="l" defTabSz="777240" rtl="0" eaLnBrk="1" fontAlgn="auto" latinLnBrk="0" hangingPunct="1">
                        <a:lnSpc>
                          <a:spcPct val="100000"/>
                        </a:lnSpc>
                        <a:spcBef>
                          <a:spcPts val="0"/>
                        </a:spcBef>
                        <a:spcAft>
                          <a:spcPts val="0"/>
                        </a:spcAft>
                        <a:buClrTx/>
                        <a:buSzTx/>
                        <a:buFontTx/>
                        <a:buNone/>
                        <a:tabLst/>
                        <a:defRPr/>
                      </a:pPr>
                      <a:r>
                        <a:rPr lang="en-US" sz="1500" dirty="0"/>
                        <a:t>MUST include Applicant’s Name &amp; Address and be dated within the past 12 months</a:t>
                      </a:r>
                    </a:p>
                    <a:p>
                      <a:endParaRPr lang="en-US" sz="1500" dirty="0"/>
                    </a:p>
                  </a:txBody>
                  <a:tcPr marL="70658" marR="70658" marT="35329" marB="35329"/>
                </a:tc>
                <a:tc>
                  <a:txBody>
                    <a:bodyPr/>
                    <a:lstStyle/>
                    <a:p>
                      <a:endParaRPr lang="en-US" sz="1500" dirty="0"/>
                    </a:p>
                  </a:txBody>
                  <a:tcPr marL="70658" marR="70658" marT="35329" marB="35329"/>
                </a:tc>
                <a:tc>
                  <a:txBody>
                    <a:bodyPr/>
                    <a:lstStyle/>
                    <a:p>
                      <a:endParaRPr lang="en-US" sz="1500" dirty="0"/>
                    </a:p>
                  </a:txBody>
                  <a:tcPr marL="70658" marR="70658" marT="35329" marB="35329"/>
                </a:tc>
                <a:extLst>
                  <a:ext uri="{0D108BD9-81ED-4DB2-BD59-A6C34878D82A}">
                    <a16:rowId xmlns:a16="http://schemas.microsoft.com/office/drawing/2014/main" xmlns="" val="1509330549"/>
                  </a:ext>
                </a:extLst>
              </a:tr>
            </a:tbl>
          </a:graphicData>
        </a:graphic>
      </p:graphicFrame>
      <p:sp>
        <p:nvSpPr>
          <p:cNvPr id="29" name="Content Placeholder 17">
            <a:extLst>
              <a:ext uri="{FF2B5EF4-FFF2-40B4-BE49-F238E27FC236}">
                <a16:creationId xmlns:a16="http://schemas.microsoft.com/office/drawing/2014/main" xmlns="" id="{19355367-D373-4517-8682-708A6A877BB0}"/>
              </a:ext>
            </a:extLst>
          </p:cNvPr>
          <p:cNvSpPr>
            <a:spLocks noGrp="1"/>
          </p:cNvSpPr>
          <p:nvPr>
            <p:ph sz="half" idx="1"/>
          </p:nvPr>
        </p:nvSpPr>
        <p:spPr>
          <a:xfrm>
            <a:off x="430604" y="1428544"/>
            <a:ext cx="3043611" cy="1874214"/>
          </a:xfrm>
        </p:spPr>
        <p:txBody>
          <a:bodyPr>
            <a:noAutofit/>
          </a:bodyPr>
          <a:lstStyle/>
          <a:p>
            <a:pPr marL="0" indent="0">
              <a:lnSpc>
                <a:spcPct val="100000"/>
              </a:lnSpc>
              <a:spcBef>
                <a:spcPts val="0"/>
              </a:spcBef>
              <a:buNone/>
            </a:pPr>
            <a:r>
              <a:rPr lang="en-US" sz="1545" dirty="0">
                <a:solidFill>
                  <a:schemeClr val="dk1"/>
                </a:solidFill>
              </a:rPr>
              <a:t>Benefit ID Card with Name and either an Issue Date or Expiration Date printed on card (for example, SNAP or MEDICAID card).  </a:t>
            </a:r>
          </a:p>
          <a:p>
            <a:pPr marL="0" indent="0">
              <a:lnSpc>
                <a:spcPct val="100000"/>
              </a:lnSpc>
              <a:spcBef>
                <a:spcPts val="0"/>
              </a:spcBef>
              <a:buNone/>
            </a:pPr>
            <a:endParaRPr lang="en-US" sz="1545" dirty="0">
              <a:solidFill>
                <a:schemeClr val="dk1"/>
              </a:solidFill>
            </a:endParaRPr>
          </a:p>
          <a:p>
            <a:pPr marL="0" indent="0">
              <a:lnSpc>
                <a:spcPct val="100000"/>
              </a:lnSpc>
              <a:spcBef>
                <a:spcPts val="0"/>
              </a:spcBef>
              <a:buNone/>
            </a:pPr>
            <a:r>
              <a:rPr lang="en-US" sz="1545" dirty="0">
                <a:solidFill>
                  <a:schemeClr val="dk1"/>
                </a:solidFill>
              </a:rPr>
              <a:t>The Issue date must be within the last 12 months or the expiration date must be in the future.  Cards with expiration dates in the past or issue dates more than a year old will not be accepted.</a:t>
            </a:r>
          </a:p>
        </p:txBody>
      </p:sp>
      <p:pic>
        <p:nvPicPr>
          <p:cNvPr id="10" name="Picture 9">
            <a:extLst>
              <a:ext uri="{FF2B5EF4-FFF2-40B4-BE49-F238E27FC236}">
                <a16:creationId xmlns:a16="http://schemas.microsoft.com/office/drawing/2014/main" xmlns="" id="{36E9F12B-E487-4042-9782-3DF22CBA06A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9450" y="1791581"/>
            <a:ext cx="1856974" cy="1356056"/>
          </a:xfrm>
          <a:prstGeom prst="rect">
            <a:avLst/>
          </a:prstGeom>
        </p:spPr>
      </p:pic>
      <p:pic>
        <p:nvPicPr>
          <p:cNvPr id="15" name="Picture 14">
            <a:extLst>
              <a:ext uri="{FF2B5EF4-FFF2-40B4-BE49-F238E27FC236}">
                <a16:creationId xmlns:a16="http://schemas.microsoft.com/office/drawing/2014/main" xmlns="" id="{887E1E8F-C972-46C3-97BD-733904D2C4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91325" y="7085517"/>
            <a:ext cx="5669541" cy="2631750"/>
          </a:xfrm>
          <a:prstGeom prst="rect">
            <a:avLst/>
          </a:prstGeom>
        </p:spPr>
      </p:pic>
      <p:pic>
        <p:nvPicPr>
          <p:cNvPr id="9" name="Picture 8" descr="A picture containing object&#10;&#10;Description automatically generated">
            <a:extLst>
              <a:ext uri="{FF2B5EF4-FFF2-40B4-BE49-F238E27FC236}">
                <a16:creationId xmlns:a16="http://schemas.microsoft.com/office/drawing/2014/main" xmlns="" id="{C42D0D98-944C-499D-9CD9-4F886B9506F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74215" y="4138916"/>
            <a:ext cx="6001622" cy="2631750"/>
          </a:xfrm>
          <a:prstGeom prst="rect">
            <a:avLst/>
          </a:prstGeom>
        </p:spPr>
      </p:pic>
      <p:sp>
        <p:nvSpPr>
          <p:cNvPr id="11" name="TextBox 10">
            <a:extLst>
              <a:ext uri="{FF2B5EF4-FFF2-40B4-BE49-F238E27FC236}">
                <a16:creationId xmlns:a16="http://schemas.microsoft.com/office/drawing/2014/main" xmlns="" id="{958B57DB-ED38-4B9A-9BCE-C3E6D0D773C6}"/>
              </a:ext>
            </a:extLst>
          </p:cNvPr>
          <p:cNvSpPr txBox="1"/>
          <p:nvPr/>
        </p:nvSpPr>
        <p:spPr>
          <a:xfrm>
            <a:off x="6360055" y="9651157"/>
            <a:ext cx="1258076" cy="307777"/>
          </a:xfrm>
          <a:prstGeom prst="rect">
            <a:avLst/>
          </a:prstGeom>
          <a:noFill/>
        </p:spPr>
        <p:txBody>
          <a:bodyPr wrap="square" rtlCol="0">
            <a:spAutoFit/>
          </a:bodyPr>
          <a:lstStyle/>
          <a:p>
            <a:r>
              <a:rPr lang="en-US" sz="1400" dirty="0"/>
              <a:t>10/11/19</a:t>
            </a:r>
          </a:p>
        </p:txBody>
      </p:sp>
      <p:pic>
        <p:nvPicPr>
          <p:cNvPr id="13" name="Picture 12">
            <a:extLst>
              <a:ext uri="{FF2B5EF4-FFF2-40B4-BE49-F238E27FC236}">
                <a16:creationId xmlns:a16="http://schemas.microsoft.com/office/drawing/2014/main" xmlns="" id="{52F825DE-2184-4E3D-B01F-9C8D74D31CC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29057" y="4112464"/>
            <a:ext cx="6027686" cy="2643179"/>
          </a:xfrm>
          <a:prstGeom prst="rect">
            <a:avLst/>
          </a:prstGeom>
        </p:spPr>
      </p:pic>
      <p:pic>
        <p:nvPicPr>
          <p:cNvPr id="22" name="Picture 21">
            <a:extLst>
              <a:ext uri="{FF2B5EF4-FFF2-40B4-BE49-F238E27FC236}">
                <a16:creationId xmlns:a16="http://schemas.microsoft.com/office/drawing/2014/main" xmlns="" id="{6740FE0D-BDF3-4038-931D-BFE308EBA1B0}"/>
              </a:ext>
            </a:extLst>
          </p:cNvPr>
          <p:cNvPicPr/>
          <p:nvPr/>
        </p:nvPicPr>
        <p:blipFill>
          <a:blip r:embed="rId6" cstate="print">
            <a:extLst>
              <a:ext uri="{28A0092B-C50C-407E-A947-70E740481C1C}">
                <a14:useLocalDpi xmlns:a14="http://schemas.microsoft.com/office/drawing/2010/main" val="0"/>
              </a:ext>
            </a:extLst>
          </a:blip>
          <a:stretch>
            <a:fillRect/>
          </a:stretch>
        </p:blipFill>
        <p:spPr>
          <a:xfrm>
            <a:off x="5453629" y="145511"/>
            <a:ext cx="2042795" cy="452755"/>
          </a:xfrm>
          <a:prstGeom prst="rect">
            <a:avLst/>
          </a:prstGeom>
        </p:spPr>
      </p:pic>
      <p:sp>
        <p:nvSpPr>
          <p:cNvPr id="26" name="Rectangle 25">
            <a:extLst>
              <a:ext uri="{FF2B5EF4-FFF2-40B4-BE49-F238E27FC236}">
                <a16:creationId xmlns:a16="http://schemas.microsoft.com/office/drawing/2014/main" xmlns="" id="{BFB31223-C50C-4524-90A8-686959DDC610}"/>
              </a:ext>
            </a:extLst>
          </p:cNvPr>
          <p:cNvSpPr/>
          <p:nvPr/>
        </p:nvSpPr>
        <p:spPr>
          <a:xfrm>
            <a:off x="252080" y="279196"/>
            <a:ext cx="6100714" cy="1015663"/>
          </a:xfrm>
          <a:prstGeom prst="rect">
            <a:avLst/>
          </a:prstGeom>
        </p:spPr>
        <p:txBody>
          <a:bodyPr wrap="square">
            <a:spAutoFit/>
          </a:bodyPr>
          <a:lstStyle/>
          <a:p>
            <a:r>
              <a:rPr lang="en-US" sz="2000" b="1" u="sng" dirty="0">
                <a:latin typeface="Times New Roman" panose="02020603050405020304" pitchFamily="18" charset="0"/>
                <a:ea typeface="Calibri" panose="020F0502020204030204" pitchFamily="34" charset="0"/>
              </a:rPr>
              <a:t>ONE</a:t>
            </a:r>
            <a:r>
              <a:rPr lang="en-US" sz="2000" dirty="0">
                <a:latin typeface="Times New Roman" panose="02020603050405020304" pitchFamily="18" charset="0"/>
                <a:ea typeface="Calibri" panose="020F0502020204030204" pitchFamily="34" charset="0"/>
              </a:rPr>
              <a:t> of the following Eligibility Documents is required</a:t>
            </a:r>
            <a:endParaRPr lang="en-US" sz="2000" strike="sngStrike" dirty="0">
              <a:latin typeface="Times New Roman" panose="02020603050405020304" pitchFamily="18" charset="0"/>
              <a:ea typeface="Calibri" panose="020F0502020204030204" pitchFamily="34" charset="0"/>
            </a:endParaRPr>
          </a:p>
          <a:p>
            <a:r>
              <a:rPr lang="en-US" sz="2000" dirty="0">
                <a:latin typeface="Times New Roman" panose="02020603050405020304" pitchFamily="18" charset="0"/>
                <a:ea typeface="Calibri" panose="020F0502020204030204" pitchFamily="34" charset="0"/>
              </a:rPr>
              <a:t>if customer is applying for Assurance Wireless with SNAP or Medicaid</a:t>
            </a:r>
          </a:p>
        </p:txBody>
      </p:sp>
      <p:graphicFrame>
        <p:nvGraphicFramePr>
          <p:cNvPr id="19" name="Table 18">
            <a:extLst>
              <a:ext uri="{FF2B5EF4-FFF2-40B4-BE49-F238E27FC236}">
                <a16:creationId xmlns:a16="http://schemas.microsoft.com/office/drawing/2014/main" xmlns="" id="{8A4CFDF3-0FE7-427D-918F-978FE57701C9}"/>
              </a:ext>
            </a:extLst>
          </p:cNvPr>
          <p:cNvGraphicFramePr>
            <a:graphicFrameLocks noGrp="1"/>
          </p:cNvGraphicFramePr>
          <p:nvPr>
            <p:extLst>
              <p:ext uri="{D42A27DB-BD31-4B8C-83A1-F6EECF244321}">
                <p14:modId xmlns:p14="http://schemas.microsoft.com/office/powerpoint/2010/main" val="867523770"/>
              </p:ext>
            </p:extLst>
          </p:nvPr>
        </p:nvGraphicFramePr>
        <p:xfrm>
          <a:off x="3190900" y="1334530"/>
          <a:ext cx="4710546" cy="665018"/>
        </p:xfrm>
        <a:graphic>
          <a:graphicData uri="http://schemas.openxmlformats.org/drawingml/2006/table">
            <a:tbl>
              <a:tblPr firstRow="1" bandRow="1">
                <a:tableStyleId>{2D5ABB26-0587-4C30-8999-92F81FD0307C}</a:tableStyleId>
              </a:tblPr>
              <a:tblGrid>
                <a:gridCol w="2355273">
                  <a:extLst>
                    <a:ext uri="{9D8B030D-6E8A-4147-A177-3AD203B41FA5}">
                      <a16:colId xmlns:a16="http://schemas.microsoft.com/office/drawing/2014/main" xmlns="" val="606637807"/>
                    </a:ext>
                  </a:extLst>
                </a:gridCol>
                <a:gridCol w="2355273">
                  <a:extLst>
                    <a:ext uri="{9D8B030D-6E8A-4147-A177-3AD203B41FA5}">
                      <a16:colId xmlns:a16="http://schemas.microsoft.com/office/drawing/2014/main" xmlns="" val="426007280"/>
                    </a:ext>
                  </a:extLst>
                </a:gridCol>
              </a:tblGrid>
              <a:tr h="621279">
                <a:tc>
                  <a:txBody>
                    <a:bodyPr/>
                    <a:lstStyle/>
                    <a:p>
                      <a:pPr algn="ctr"/>
                      <a:r>
                        <a:rPr lang="en-US" sz="2400" b="1" dirty="0"/>
                        <a:t>Acceptable</a:t>
                      </a:r>
                      <a:r>
                        <a:rPr lang="en-US" sz="2000" dirty="0"/>
                        <a:t> </a:t>
                      </a:r>
                      <a:endParaRPr lang="en-US" sz="2000" b="1" dirty="0"/>
                    </a:p>
                  </a:txBody>
                  <a:tcPr marL="70658" marR="70658" marT="35329" marB="35329"/>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US" sz="2400" b="1" dirty="0"/>
                        <a:t>Not Acceptable</a:t>
                      </a:r>
                    </a:p>
                    <a:p>
                      <a:pPr algn="ctr"/>
                      <a:endParaRPr lang="en-US" sz="1500" b="1" dirty="0"/>
                    </a:p>
                  </a:txBody>
                  <a:tcPr marL="70658" marR="70658" marT="35329" marB="35329"/>
                </a:tc>
                <a:extLst>
                  <a:ext uri="{0D108BD9-81ED-4DB2-BD59-A6C34878D82A}">
                    <a16:rowId xmlns:a16="http://schemas.microsoft.com/office/drawing/2014/main" xmlns="" val="2509539407"/>
                  </a:ext>
                </a:extLst>
              </a:tr>
            </a:tbl>
          </a:graphicData>
        </a:graphic>
      </p:graphicFrame>
      <p:pic>
        <p:nvPicPr>
          <p:cNvPr id="18" name="Picture 17">
            <a:extLst>
              <a:ext uri="{FF2B5EF4-FFF2-40B4-BE49-F238E27FC236}">
                <a16:creationId xmlns:a16="http://schemas.microsoft.com/office/drawing/2014/main" xmlns="" id="{0B98808F-0D60-4C99-BD58-4B710D2107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30295" y="7085517"/>
            <a:ext cx="6170964" cy="2687018"/>
          </a:xfrm>
          <a:prstGeom prst="rect">
            <a:avLst/>
          </a:prstGeom>
        </p:spPr>
      </p:pic>
      <p:pic>
        <p:nvPicPr>
          <p:cNvPr id="23" name="Picture 22">
            <a:extLst>
              <a:ext uri="{FF2B5EF4-FFF2-40B4-BE49-F238E27FC236}">
                <a16:creationId xmlns:a16="http://schemas.microsoft.com/office/drawing/2014/main" xmlns="" id="{99BBB62C-8B30-4E36-992C-5682DFACA35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629741" y="1791582"/>
            <a:ext cx="1856973" cy="1356056"/>
          </a:xfrm>
          <a:prstGeom prst="rect">
            <a:avLst/>
          </a:prstGeom>
        </p:spPr>
      </p:pic>
    </p:spTree>
    <p:extLst>
      <p:ext uri="{BB962C8B-B14F-4D97-AF65-F5344CB8AC3E}">
        <p14:creationId xmlns:p14="http://schemas.microsoft.com/office/powerpoint/2010/main" val="232067120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627</TotalTime>
  <Words>135</Words>
  <Application>Microsoft Office PowerPoint</Application>
  <PresentationFormat>Custom</PresentationFormat>
  <Paragraphs>19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Hollod, Cynthia [MKT]</dc:creator>
  <cp:lastModifiedBy>Kirwan, Lisa [MKT]</cp:lastModifiedBy>
  <cp:revision>28</cp:revision>
  <cp:lastPrinted>2019-10-07T17:13:00Z</cp:lastPrinted>
  <dcterms:created xsi:type="dcterms:W3CDTF">2019-09-26T18:02:48Z</dcterms:created>
  <dcterms:modified xsi:type="dcterms:W3CDTF">2019-10-14T19:27:15Z</dcterms:modified>
</cp:coreProperties>
</file>